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56" r:id="rId3"/>
    <p:sldId id="258" r:id="rId4"/>
    <p:sldId id="435" r:id="rId5"/>
    <p:sldId id="437" r:id="rId6"/>
    <p:sldId id="438" r:id="rId7"/>
    <p:sldId id="440" r:id="rId8"/>
    <p:sldId id="439" r:id="rId9"/>
    <p:sldId id="455"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56" r:id="rId83"/>
    <p:sldId id="267" r:id="rId84"/>
    <p:sldId id="352" r:id="rId85"/>
    <p:sldId id="328" r:id="rId86"/>
    <p:sldId id="324" r:id="rId87"/>
    <p:sldId id="341" r:id="rId88"/>
    <p:sldId id="348" r:id="rId89"/>
    <p:sldId id="340" r:id="rId90"/>
    <p:sldId id="275" r:id="rId91"/>
    <p:sldId id="349" r:id="rId92"/>
    <p:sldId id="344" r:id="rId93"/>
    <p:sldId id="351" r:id="rId94"/>
    <p:sldId id="342" r:id="rId95"/>
    <p:sldId id="347" r:id="rId96"/>
    <p:sldId id="354" r:id="rId97"/>
    <p:sldId id="350" r:id="rId98"/>
    <p:sldId id="343" r:id="rId99"/>
    <p:sldId id="355" r:id="rId100"/>
    <p:sldId id="441" r:id="rId101"/>
    <p:sldId id="306" r:id="rId102"/>
    <p:sldId id="457" r:id="rId103"/>
    <p:sldId id="458" r:id="rId104"/>
    <p:sldId id="459" r:id="rId105"/>
    <p:sldId id="461" r:id="rId106"/>
    <p:sldId id="462" r:id="rId107"/>
    <p:sldId id="463" r:id="rId108"/>
    <p:sldId id="464" r:id="rId109"/>
    <p:sldId id="465" r:id="rId110"/>
    <p:sldId id="460" r:id="rId111"/>
    <p:sldId id="274" r:id="rId112"/>
    <p:sldId id="433" r:id="rId113"/>
    <p:sldId id="436" r:id="rId114"/>
    <p:sldId id="43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433449-8A54-451B-AE09-DFC75A7151B4}">
          <p14:sldIdLst>
            <p14:sldId id="256"/>
            <p14:sldId id="356"/>
            <p14:sldId id="258"/>
            <p14:sldId id="435"/>
            <p14:sldId id="437"/>
            <p14:sldId id="438"/>
            <p14:sldId id="440"/>
            <p14:sldId id="439"/>
            <p14:sldId id="455"/>
            <p14:sldId id="329"/>
            <p14:sldId id="442"/>
          </p14:sldIdLst>
        </p14:section>
        <p14:section name="0. Introduction" id="{8D9F33C0-D822-4A7B-B715-E28E531EE551}">
          <p14:sldIdLst>
            <p14:sldId id="445"/>
            <p14:sldId id="446"/>
          </p14:sldIdLst>
        </p14:section>
        <p14:section name="1. Power Query as ETL" id="{75C5D276-8852-44E4-BA64-192079A8ABB7}">
          <p14:sldIdLst>
            <p14:sldId id="260"/>
            <p14:sldId id="261"/>
            <p14:sldId id="447"/>
            <p14:sldId id="262"/>
            <p14:sldId id="263"/>
            <p14:sldId id="448"/>
            <p14:sldId id="353"/>
            <p14:sldId id="449"/>
            <p14:sldId id="450"/>
            <p14:sldId id="282"/>
            <p14:sldId id="365"/>
          </p14:sldIdLst>
        </p14:section>
        <p14:section name="2. What makes data tidy?" id="{78420295-1657-4AAD-9867-3F6F69780712}">
          <p14:sldIdLst>
            <p14:sldId id="293"/>
            <p14:sldId id="359"/>
            <p14:sldId id="451"/>
            <p14:sldId id="452"/>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453"/>
            <p14:sldId id="374"/>
            <p14:sldId id="376"/>
            <p14:sldId id="379"/>
          </p14:sldIdLst>
        </p14:section>
        <p14:section name="6. Transforming Columns II" id="{C9233201-4300-4A34-AF4A-279B5A4F54AE}">
          <p14:sldIdLst>
            <p14:sldId id="454"/>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400"/>
            <p14:sldId id="456"/>
            <p14:sldId id="267"/>
            <p14:sldId id="352"/>
            <p14:sldId id="328"/>
            <p14:sldId id="324"/>
            <p14:sldId id="341"/>
            <p14:sldId id="348"/>
            <p14:sldId id="340"/>
            <p14:sldId id="275"/>
            <p14:sldId id="349"/>
            <p14:sldId id="344"/>
            <p14:sldId id="351"/>
            <p14:sldId id="342"/>
            <p14:sldId id="347"/>
            <p14:sldId id="354"/>
            <p14:sldId id="350"/>
            <p14:sldId id="343"/>
            <p14:sldId id="355"/>
            <p14:sldId id="441"/>
            <p14:sldId id="306"/>
            <p14:sldId id="457"/>
            <p14:sldId id="458"/>
            <p14:sldId id="459"/>
            <p14:sldId id="461"/>
            <p14:sldId id="462"/>
            <p14:sldId id="463"/>
            <p14:sldId id="464"/>
            <p14:sldId id="465"/>
            <p14:sldId id="460"/>
            <p14:sldId id="274"/>
            <p14:sldId id="433"/>
            <p14:sldId id="436"/>
            <p14:sldId id="4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295" autoAdjust="0"/>
  </p:normalViewPr>
  <p:slideViewPr>
    <p:cSldViewPr snapToGrid="0">
      <p:cViewPr varScale="1">
        <p:scale>
          <a:sx n="78" d="100"/>
          <a:sy n="78" d="100"/>
        </p:scale>
        <p:origin x="781" y="3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109</a:t>
            </a:fld>
            <a:endParaRPr lang="en-US"/>
          </a:p>
        </p:txBody>
      </p:sp>
    </p:spTree>
    <p:extLst>
      <p:ext uri="{BB962C8B-B14F-4D97-AF65-F5344CB8AC3E}">
        <p14:creationId xmlns:p14="http://schemas.microsoft.com/office/powerpoint/2010/main" val="35459101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110</a:t>
            </a:fld>
            <a:endParaRPr lang="en-US"/>
          </a:p>
        </p:txBody>
      </p:sp>
    </p:spTree>
    <p:extLst>
      <p:ext uri="{BB962C8B-B14F-4D97-AF65-F5344CB8AC3E}">
        <p14:creationId xmlns:p14="http://schemas.microsoft.com/office/powerpoint/2010/main" val="35449394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112</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113</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different coming from Microsoft, proprietary technology</a:t>
            </a:r>
          </a:p>
          <a:p>
            <a:r>
              <a:rPr lang="en-US" dirty="0"/>
              <a:t>Python is open source what does that mean? </a:t>
            </a:r>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84</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85</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86</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87</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88</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89</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90</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91</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92</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93</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94</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95</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96</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97</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98</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99</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102</a:t>
            </a:fld>
            <a:endParaRPr lang="en-US"/>
          </a:p>
        </p:txBody>
      </p:sp>
    </p:spTree>
    <p:extLst>
      <p:ext uri="{BB962C8B-B14F-4D97-AF65-F5344CB8AC3E}">
        <p14:creationId xmlns:p14="http://schemas.microsoft.com/office/powerpoint/2010/main" val="31726544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103</a:t>
            </a:fld>
            <a:endParaRPr lang="en-US"/>
          </a:p>
        </p:txBody>
      </p:sp>
    </p:spTree>
    <p:extLst>
      <p:ext uri="{BB962C8B-B14F-4D97-AF65-F5344CB8AC3E}">
        <p14:creationId xmlns:p14="http://schemas.microsoft.com/office/powerpoint/2010/main" val="17471745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104</a:t>
            </a:fld>
            <a:endParaRPr lang="en-US"/>
          </a:p>
        </p:txBody>
      </p:sp>
    </p:spTree>
    <p:extLst>
      <p:ext uri="{BB962C8B-B14F-4D97-AF65-F5344CB8AC3E}">
        <p14:creationId xmlns:p14="http://schemas.microsoft.com/office/powerpoint/2010/main" val="3658209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105</a:t>
            </a:fld>
            <a:endParaRPr lang="en-US"/>
          </a:p>
        </p:txBody>
      </p:sp>
    </p:spTree>
    <p:extLst>
      <p:ext uri="{BB962C8B-B14F-4D97-AF65-F5344CB8AC3E}">
        <p14:creationId xmlns:p14="http://schemas.microsoft.com/office/powerpoint/2010/main" val="240184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106</a:t>
            </a:fld>
            <a:endParaRPr lang="en-US"/>
          </a:p>
        </p:txBody>
      </p:sp>
    </p:spTree>
    <p:extLst>
      <p:ext uri="{BB962C8B-B14F-4D97-AF65-F5344CB8AC3E}">
        <p14:creationId xmlns:p14="http://schemas.microsoft.com/office/powerpoint/2010/main" val="3894912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107</a:t>
            </a:fld>
            <a:endParaRPr lang="en-US"/>
          </a:p>
        </p:txBody>
      </p:sp>
    </p:spTree>
    <p:extLst>
      <p:ext uri="{BB962C8B-B14F-4D97-AF65-F5344CB8AC3E}">
        <p14:creationId xmlns:p14="http://schemas.microsoft.com/office/powerpoint/2010/main" val="30828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108</a:t>
            </a:fld>
            <a:endParaRPr lang="en-US"/>
          </a:p>
        </p:txBody>
      </p:sp>
    </p:spTree>
    <p:extLst>
      <p:ext uri="{BB962C8B-B14F-4D97-AF65-F5344CB8AC3E}">
        <p14:creationId xmlns:p14="http://schemas.microsoft.com/office/powerpoint/2010/main" val="23989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stringfestanalytics.com/five-things-python-exce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hyperlink" Target="https://stringfestanalytics.com/book/"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tringfestdata/foundations-analytics-excel-multiva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hyperlink" Target="https://www.redhat.com/en/topics/open-source/what-is-open-source"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Conclusion/Resources</a:t>
            </a:r>
          </a:p>
        </p:txBody>
      </p:sp>
    </p:spTree>
    <p:extLst>
      <p:ext uri="{BB962C8B-B14F-4D97-AF65-F5344CB8AC3E}">
        <p14:creationId xmlns:p14="http://schemas.microsoft.com/office/powerpoint/2010/main" val="3962004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Excel to Python (and back)</a:t>
            </a:r>
          </a:p>
        </p:txBody>
      </p:sp>
    </p:spTree>
    <p:extLst>
      <p:ext uri="{BB962C8B-B14F-4D97-AF65-F5344CB8AC3E}">
        <p14:creationId xmlns:p14="http://schemas.microsoft.com/office/powerpoint/2010/main" val="4070888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1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92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2797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create a index column by group”</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0973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“I want to create a lagged variable”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7469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know what percent of each column are missing values”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4588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1972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27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11287627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endParaRPr dirty="0">
              <a:solidFill>
                <a:schemeClr val="lt1"/>
              </a:solidFill>
              <a:latin typeface="Pragmatica" panose="020B7200000000000000" pitchFamily="34"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https://github.com/stringfestdata/foundations-analytics-excel-multivac</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3334246"/>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3000821"/>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i="1" dirty="0">
                <a:latin typeface="Roboto Mono" pitchFamily="2"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2387600" y="150584"/>
            <a:ext cx="7823200" cy="6575373"/>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unit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1473200" y="1397000"/>
            <a:ext cx="8967490" cy="4779837"/>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orders.xlsx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Date</a:t>
            </a:r>
            <a:r>
              <a:rPr lang="en-US" sz="2667" dirty="0">
                <a:latin typeface="Gidole" panose="02000503000000000000" pitchFamily="50" charset="0"/>
                <a:ea typeface="Roboto Mono" pitchFamily="2" charset="0"/>
              </a:rPr>
              <a:t> column to a month data type.</a:t>
            </a: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Account</a:t>
            </a:r>
            <a:r>
              <a:rPr lang="en-US" sz="2667" dirty="0">
                <a:latin typeface="Gidole" panose="02000503000000000000" pitchFamily="50" charset="0"/>
                <a:ea typeface="Roboto Mono" pitchFamily="2" charset="0"/>
              </a:rPr>
              <a:t> column to proper case.</a:t>
            </a:r>
          </a:p>
          <a:p>
            <a:pPr marL="495325" indent="-495325">
              <a:buFont typeface="+mj-lt"/>
              <a:buAutoNum type="arabicPeriod"/>
            </a:pPr>
            <a:r>
              <a:rPr lang="en-US" sz="2667" dirty="0">
                <a:latin typeface="Gidole" panose="02000503000000000000" pitchFamily="50" charset="0"/>
                <a:ea typeface="Roboto Mono" pitchFamily="2" charset="0"/>
              </a:rPr>
              <a:t>Split the </a:t>
            </a:r>
            <a:r>
              <a:rPr lang="en-US" sz="2667" dirty="0">
                <a:latin typeface="Roboto Mono" pitchFamily="2" charset="0"/>
                <a:ea typeface="Roboto Mono" pitchFamily="2" charset="0"/>
              </a:rPr>
              <a:t>Opportunity</a:t>
            </a:r>
            <a:r>
              <a:rPr lang="en-US" sz="2667"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67" dirty="0">
                <a:latin typeface="Roboto Mono" pitchFamily="2" charset="0"/>
                <a:ea typeface="Roboto Mono" pitchFamily="2" charset="0"/>
              </a:rPr>
              <a:t>Vendor</a:t>
            </a:r>
          </a:p>
          <a:p>
            <a:pPr marL="800140" lvl="1" indent="-495325">
              <a:buFont typeface="+mj-lt"/>
              <a:buAutoNum type="alphaUcPeriod"/>
            </a:pPr>
            <a:r>
              <a:rPr lang="en-US" sz="2667" dirty="0">
                <a:latin typeface="Roboto Mono" pitchFamily="2" charset="0"/>
                <a:ea typeface="Roboto Mono" pitchFamily="2" charset="0"/>
              </a:rPr>
              <a:t>Status</a:t>
            </a:r>
          </a:p>
          <a:p>
            <a:pPr marL="800140" lvl="1" indent="-495325">
              <a:buFont typeface="+mj-lt"/>
              <a:buAutoNum type="alphaUcPeriod"/>
            </a:pPr>
            <a:r>
              <a:rPr lang="en-US" sz="2667"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1769262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884279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 </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unkempt and unanalyzed data’s time is over. </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 </a:t>
            </a:r>
          </a:p>
        </p:txBody>
      </p:sp>
    </p:spTree>
    <p:extLst>
      <p:ext uri="{BB962C8B-B14F-4D97-AF65-F5344CB8AC3E}">
        <p14:creationId xmlns:p14="http://schemas.microsoft.com/office/powerpoint/2010/main" val="22092252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TotalTime>
  <Words>6170</Words>
  <Application>Microsoft Office PowerPoint</Application>
  <PresentationFormat>Widescreen</PresentationFormat>
  <Paragraphs>656</Paragraphs>
  <Slides>114</Slides>
  <Notes>104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114</vt:i4>
      </vt:variant>
    </vt:vector>
  </HeadingPairs>
  <TitlesOfParts>
    <vt:vector size="130" baseType="lpstr">
      <vt:lpstr>Aliens &amp; cows</vt:lpstr>
      <vt:lpstr>Arial</vt:lpstr>
      <vt:lpstr>Calibri</vt:lpstr>
      <vt:lpstr>Calibri Light</vt:lpstr>
      <vt:lpstr>Consolas</vt:lpstr>
      <vt:lpstr>Georgia</vt:lpstr>
      <vt:lpstr>Gidole</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144</cp:revision>
  <dcterms:created xsi:type="dcterms:W3CDTF">2019-10-19T21:47:18Z</dcterms:created>
  <dcterms:modified xsi:type="dcterms:W3CDTF">2022-05-10T15:57:51Z</dcterms:modified>
</cp:coreProperties>
</file>